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60" r:id="rId4"/>
    <p:sldId id="258" r:id="rId5"/>
    <p:sldId id="259" r:id="rId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Sassoon Primary" panose="020B0503020103030203" pitchFamily="34" charset="77"/>
      <p:regular r:id="rId14"/>
      <p:bold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9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7920-98AD-4772-8C42-DB4C687445C9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A9F22-3D61-45C4-9EA6-C0AD9EAF0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8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</a:t>
            </a:r>
            <a:r>
              <a:rPr lang="en-GB" dirty="0" err="1"/>
              <a:t>Comhachag</a:t>
            </a:r>
            <a:r>
              <a:rPr lang="en-GB" dirty="0"/>
              <a:t>.</a:t>
            </a:r>
          </a:p>
          <a:p>
            <a:r>
              <a:rPr lang="en-GB" dirty="0"/>
              <a:t>It’s an owl.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6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makes (the sound) ‘</a:t>
            </a:r>
            <a:r>
              <a:rPr lang="en-GB" dirty="0" err="1"/>
              <a:t>Toowit</a:t>
            </a:r>
            <a:r>
              <a:rPr lang="en-GB" dirty="0"/>
              <a:t> </a:t>
            </a:r>
            <a:r>
              <a:rPr lang="en-GB" dirty="0" err="1"/>
              <a:t>toowoo</a:t>
            </a:r>
            <a:r>
              <a:rPr lang="en-GB" dirty="0"/>
              <a:t>.’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773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goes up and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356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97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owl and the pussy cat went to sea</a:t>
            </a:r>
          </a:p>
          <a:p>
            <a:r>
              <a:rPr lang="en-GB" dirty="0"/>
              <a:t>In a pretty,</a:t>
            </a:r>
            <a:r>
              <a:rPr lang="en-GB" baseline="0" dirty="0"/>
              <a:t> little green boat</a:t>
            </a:r>
          </a:p>
          <a:p>
            <a:r>
              <a:rPr lang="en-GB" baseline="0" dirty="0"/>
              <a:t>They took some honey and plenty of money</a:t>
            </a:r>
          </a:p>
          <a:p>
            <a:r>
              <a:rPr lang="en-GB" baseline="0" dirty="0"/>
              <a:t>‘Wrapped up’ in a £5 note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71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056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84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60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33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49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92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55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92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882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29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80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915745-345A-9C43-9713-68D76FEEE1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C20ABF-C97B-9748-AEA7-90CAC3C73CA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2A620B-B982-EC45-BDE7-11646605086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505" y="5970531"/>
            <a:ext cx="8928992" cy="58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1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1981678"/>
            <a:ext cx="4457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Seo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Comhachag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>
                <a:latin typeface="Sassoon Primary" panose="020B0503020103030203" pitchFamily="34" charset="77"/>
              </a:rPr>
              <a:t>’S e </a:t>
            </a:r>
            <a:r>
              <a:rPr lang="en-GB" sz="3000" dirty="0" err="1">
                <a:latin typeface="Sassoon Primary" panose="020B0503020103030203" pitchFamily="34" charset="77"/>
              </a:rPr>
              <a:t>cailleach-oidhche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br>
              <a:rPr lang="en-GB" sz="3000" dirty="0">
                <a:latin typeface="Sassoon Primary" panose="020B0503020103030203" pitchFamily="34" charset="77"/>
              </a:rPr>
            </a:br>
            <a:r>
              <a:rPr lang="en-GB" sz="3000" dirty="0">
                <a:latin typeface="Sassoon Primary" panose="020B0503020103030203" pitchFamily="34" charset="77"/>
              </a:rPr>
              <a:t>a </a:t>
            </a:r>
            <a:r>
              <a:rPr lang="en-GB" sz="3000" dirty="0" err="1">
                <a:latin typeface="Sassoon Primary" panose="020B0503020103030203" pitchFamily="34" charset="77"/>
              </a:rPr>
              <a:t>th</a:t>
            </a:r>
            <a:r>
              <a:rPr lang="en-GB" sz="3000" dirty="0">
                <a:latin typeface="Sassoon Primary" panose="020B0503020103030203" pitchFamily="34" charset="77"/>
              </a:rPr>
              <a:t>’ </a:t>
            </a:r>
            <a:r>
              <a:rPr lang="en-GB" sz="3000" dirty="0" err="1">
                <a:latin typeface="Sassoon Primary" panose="020B0503020103030203" pitchFamily="34" charset="77"/>
              </a:rPr>
              <a:t>innte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043F7-21AB-9D4A-9424-8CD8F8DD4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34" y="1555531"/>
            <a:ext cx="2288488" cy="3252952"/>
          </a:xfrm>
          <a:prstGeom prst="rect">
            <a:avLst/>
          </a:prstGeom>
        </p:spPr>
      </p:pic>
      <p:pic>
        <p:nvPicPr>
          <p:cNvPr id="2" name="Online Media 1" descr="301.wav">
            <a:hlinkClick r:id="" action="ppaction://media"/>
            <a:extLst>
              <a:ext uri="{FF2B5EF4-FFF2-40B4-BE49-F238E27FC236}">
                <a16:creationId xmlns:a16="http://schemas.microsoft.com/office/drawing/2014/main" id="{819C7059-3ABE-5D4D-9F4A-6E90F5FA9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6629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6300" y="2111921"/>
            <a:ext cx="4457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i</a:t>
            </a:r>
            <a:r>
              <a:rPr lang="en-GB" sz="3000" dirty="0">
                <a:latin typeface="Sassoon Primary" panose="020B0503020103030203" pitchFamily="34" charset="77"/>
              </a:rPr>
              <a:t> ag </a:t>
            </a:r>
            <a:r>
              <a:rPr lang="en-GB" sz="3000" dirty="0" err="1">
                <a:latin typeface="Sassoon Primary" panose="020B0503020103030203" pitchFamily="34" charset="77"/>
              </a:rPr>
              <a:t>ràdh</a:t>
            </a:r>
            <a:r>
              <a:rPr lang="en-GB" sz="3000" dirty="0">
                <a:latin typeface="Sassoon Primary" panose="020B0503020103030203" pitchFamily="34" charset="77"/>
              </a:rPr>
              <a:t>, </a:t>
            </a:r>
            <a:br>
              <a:rPr lang="en-GB" sz="3000" dirty="0">
                <a:latin typeface="Sassoon Primary" panose="020B0503020103030203" pitchFamily="34" charset="77"/>
              </a:rPr>
            </a:br>
            <a:r>
              <a:rPr lang="en-GB" sz="3000" dirty="0">
                <a:latin typeface="Sassoon Primary" panose="020B0503020103030203" pitchFamily="34" charset="77"/>
              </a:rPr>
              <a:t>‘Tu-</a:t>
            </a:r>
            <a:r>
              <a:rPr lang="en-GB" sz="3000" dirty="0" err="1">
                <a:latin typeface="Sassoon Primary" panose="020B0503020103030203" pitchFamily="34" charset="77"/>
              </a:rPr>
              <a:t>uit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tu-ù</a:t>
            </a:r>
            <a:r>
              <a:rPr lang="en-GB" sz="3000" dirty="0">
                <a:latin typeface="Sassoon Primary" panose="020B0503020103030203" pitchFamily="34" charset="77"/>
              </a:rPr>
              <a:t>.’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59700-578A-B743-8845-9EBFEA0D0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34" y="1555531"/>
            <a:ext cx="2288488" cy="3252952"/>
          </a:xfrm>
          <a:prstGeom prst="rect">
            <a:avLst/>
          </a:prstGeom>
        </p:spPr>
      </p:pic>
      <p:pic>
        <p:nvPicPr>
          <p:cNvPr id="2" name="Online Media 1" descr="302.wav">
            <a:hlinkClick r:id="" action="ppaction://media"/>
            <a:extLst>
              <a:ext uri="{FF2B5EF4-FFF2-40B4-BE49-F238E27FC236}">
                <a16:creationId xmlns:a16="http://schemas.microsoft.com/office/drawing/2014/main" id="{1B078EFE-CD7B-B94E-9BC1-FFF2A38B0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14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6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72305" y="1807120"/>
            <a:ext cx="4457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i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dol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suas</a:t>
            </a:r>
            <a:r>
              <a:rPr lang="en-GB" sz="3000" dirty="0">
                <a:latin typeface="Sassoon Primary" panose="020B0503020103030203" pitchFamily="34" charset="77"/>
              </a:rPr>
              <a:t>    </a:t>
            </a:r>
            <a:r>
              <a:rPr lang="en-GB" sz="3000" dirty="0" err="1">
                <a:latin typeface="Sassoon Primary" panose="020B0503020103030203" pitchFamily="34" charset="77"/>
              </a:rPr>
              <a:t>agus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sìos</a:t>
            </a:r>
            <a:r>
              <a:rPr lang="en-GB" sz="3000" dirty="0">
                <a:latin typeface="Sassoon Primary" panose="020B0503020103030203" pitchFamily="34" charset="77"/>
              </a:rPr>
              <a:t>   .</a:t>
            </a:r>
          </a:p>
        </p:txBody>
      </p:sp>
      <p:sp>
        <p:nvSpPr>
          <p:cNvPr id="2" name="Up Arrow 1"/>
          <p:cNvSpPr/>
          <p:nvPr/>
        </p:nvSpPr>
        <p:spPr>
          <a:xfrm flipH="1">
            <a:off x="7104824" y="2399426"/>
            <a:ext cx="357596" cy="7543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         </a:t>
            </a:r>
          </a:p>
        </p:txBody>
      </p:sp>
      <p:sp>
        <p:nvSpPr>
          <p:cNvPr id="6" name="Up Arrow 5"/>
          <p:cNvSpPr/>
          <p:nvPr/>
        </p:nvSpPr>
        <p:spPr>
          <a:xfrm rot="10800000" flipH="1">
            <a:off x="4981781" y="3368922"/>
            <a:ext cx="357596" cy="7543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47946C-0B64-4741-ACCB-E75A2FC76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34" y="1555531"/>
            <a:ext cx="2288488" cy="3252952"/>
          </a:xfrm>
          <a:prstGeom prst="rect">
            <a:avLst/>
          </a:prstGeom>
        </p:spPr>
      </p:pic>
      <p:pic>
        <p:nvPicPr>
          <p:cNvPr id="3" name="Online Media 2" descr="303.wav">
            <a:hlinkClick r:id="" action="ppaction://media"/>
            <a:extLst>
              <a:ext uri="{FF2B5EF4-FFF2-40B4-BE49-F238E27FC236}">
                <a16:creationId xmlns:a16="http://schemas.microsoft.com/office/drawing/2014/main" id="{5C0EED14-C3E7-9D46-A3A2-3F6DE4EF9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2420" y="5907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5633357" y="1323644"/>
            <a:ext cx="2351315" cy="2377742"/>
          </a:xfrm>
          <a:prstGeom prst="cloudCallout">
            <a:avLst>
              <a:gd name="adj1" fmla="val -131802"/>
              <a:gd name="adj2" fmla="val 49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955" y="1621023"/>
            <a:ext cx="1130651" cy="1597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5672" y="4090307"/>
            <a:ext cx="37229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 err="1">
                <a:latin typeface="Sassoon Primary" panose="020B0503020103030203" pitchFamily="34" charset="77"/>
              </a:rPr>
              <a:t>Seall</a:t>
            </a:r>
            <a:r>
              <a:rPr lang="en-GB" sz="3300" dirty="0">
                <a:latin typeface="Sassoon Primary" panose="020B0503020103030203" pitchFamily="34" charset="77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15E4F-FEA9-4C43-B8EE-0811CB15D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34" y="1555531"/>
            <a:ext cx="2288488" cy="3252952"/>
          </a:xfrm>
          <a:prstGeom prst="rect">
            <a:avLst/>
          </a:prstGeom>
        </p:spPr>
      </p:pic>
      <p:pic>
        <p:nvPicPr>
          <p:cNvPr id="2" name="Online Media 1" descr="304.wav">
            <a:hlinkClick r:id="" action="ppaction://media"/>
            <a:extLst>
              <a:ext uri="{FF2B5EF4-FFF2-40B4-BE49-F238E27FC236}">
                <a16:creationId xmlns:a16="http://schemas.microsoft.com/office/drawing/2014/main" id="{7678DCB5-630E-6444-81C8-367178DA0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9606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5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3726" y="1323644"/>
            <a:ext cx="500634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2700" dirty="0" err="1">
                <a:latin typeface="Sassoon Primary" panose="020B0503020103030203" pitchFamily="34" charset="77"/>
              </a:rPr>
              <a:t>Chaidh</a:t>
            </a:r>
            <a:r>
              <a:rPr lang="en-GB" sz="2700" dirty="0">
                <a:latin typeface="Sassoon Primary" panose="020B0503020103030203" pitchFamily="34" charset="77"/>
              </a:rPr>
              <a:t> a’ </a:t>
            </a:r>
            <a:r>
              <a:rPr lang="en-GB" sz="2700" dirty="0" err="1">
                <a:latin typeface="Sassoon Primary" panose="020B0503020103030203" pitchFamily="34" charset="77"/>
              </a:rPr>
              <a:t>chailleach-oidhche</a:t>
            </a:r>
            <a:r>
              <a:rPr lang="en-GB" sz="2700">
                <a:latin typeface="Sassoon Primary" panose="020B0503020103030203" pitchFamily="34" charset="77"/>
              </a:rPr>
              <a:t> </a:t>
            </a:r>
            <a:br>
              <a:rPr lang="en-GB" sz="2700">
                <a:latin typeface="Sassoon Primary" panose="020B0503020103030203" pitchFamily="34" charset="77"/>
              </a:rPr>
            </a:br>
            <a:r>
              <a:rPr lang="en-GB" sz="2700">
                <a:latin typeface="Sassoon Primary" panose="020B0503020103030203" pitchFamily="34" charset="77"/>
              </a:rPr>
              <a:t>’s </a:t>
            </a:r>
            <a:r>
              <a:rPr lang="en-GB" sz="2700" dirty="0">
                <a:latin typeface="Sassoon Primary" panose="020B0503020103030203" pitchFamily="34" charset="77"/>
              </a:rPr>
              <a:t>a’ </a:t>
            </a:r>
            <a:r>
              <a:rPr lang="en-GB" sz="2700" dirty="0" err="1">
                <a:latin typeface="Sassoon Primary" panose="020B0503020103030203" pitchFamily="34" charset="77"/>
              </a:rPr>
              <a:t>phiseag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gu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muir</a:t>
            </a:r>
            <a:endParaRPr lang="en-GB" sz="2700" dirty="0">
              <a:latin typeface="Sassoon Primary" panose="020B0503020103030203" pitchFamily="34" charset="77"/>
            </a:endParaRPr>
          </a:p>
          <a:p>
            <a:endParaRPr lang="en-GB" sz="2700" dirty="0">
              <a:latin typeface="Sassoon Primary" panose="020B0503020103030203" pitchFamily="34" charset="77"/>
            </a:endParaRPr>
          </a:p>
          <a:p>
            <a:r>
              <a:rPr lang="en-GB" sz="2700" dirty="0">
                <a:latin typeface="Sassoon Primary" panose="020B0503020103030203" pitchFamily="34" charset="77"/>
              </a:rPr>
              <a:t>Ann am </a:t>
            </a:r>
            <a:r>
              <a:rPr lang="en-GB" sz="2700" dirty="0" err="1">
                <a:latin typeface="Sassoon Primary" panose="020B0503020103030203" pitchFamily="34" charset="77"/>
              </a:rPr>
              <a:t>bàta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beag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uaine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grinn</a:t>
            </a:r>
            <a:endParaRPr lang="en-GB" sz="2700" dirty="0">
              <a:latin typeface="Sassoon Primary" panose="020B0503020103030203" pitchFamily="34" charset="77"/>
            </a:endParaRPr>
          </a:p>
          <a:p>
            <a:endParaRPr lang="en-GB" sz="2700" dirty="0">
              <a:latin typeface="Sassoon Primary" panose="020B0503020103030203" pitchFamily="34" charset="77"/>
            </a:endParaRPr>
          </a:p>
          <a:p>
            <a:r>
              <a:rPr lang="en-GB" sz="2700" dirty="0">
                <a:latin typeface="Sassoon Primary" panose="020B0503020103030203" pitchFamily="34" charset="77"/>
              </a:rPr>
              <a:t>Thug </a:t>
            </a:r>
            <a:r>
              <a:rPr lang="en-GB" sz="2700" dirty="0" err="1">
                <a:latin typeface="Sassoon Primary" panose="020B0503020103030203" pitchFamily="34" charset="77"/>
              </a:rPr>
              <a:t>iad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leotha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pàipear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còig</a:t>
            </a:r>
            <a:r>
              <a:rPr lang="en-GB" sz="2700" dirty="0">
                <a:latin typeface="Sassoon Primary" panose="020B0503020103030203" pitchFamily="34" charset="77"/>
              </a:rPr>
              <a:t> not</a:t>
            </a:r>
          </a:p>
          <a:p>
            <a:endParaRPr lang="en-GB" sz="2700" dirty="0">
              <a:latin typeface="Sassoon Primary" panose="020B0503020103030203" pitchFamily="34" charset="77"/>
            </a:endParaRPr>
          </a:p>
          <a:p>
            <a:r>
              <a:rPr lang="en-GB" sz="2700" dirty="0">
                <a:latin typeface="Sassoon Primary" panose="020B0503020103030203" pitchFamily="34" charset="77"/>
              </a:rPr>
              <a:t>Le mil </a:t>
            </a:r>
            <a:r>
              <a:rPr lang="en-GB" sz="2700" dirty="0" err="1">
                <a:latin typeface="Sassoon Primary" panose="020B0503020103030203" pitchFamily="34" charset="77"/>
              </a:rPr>
              <a:t>agus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airgead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na</a:t>
            </a:r>
            <a:r>
              <a:rPr lang="en-GB" sz="2700" dirty="0">
                <a:latin typeface="Sassoon Primary" panose="020B0503020103030203" pitchFamily="34" charset="77"/>
              </a:rPr>
              <a:t> </a:t>
            </a:r>
            <a:r>
              <a:rPr lang="en-GB" sz="2700" dirty="0" err="1">
                <a:latin typeface="Sassoon Primary" panose="020B0503020103030203" pitchFamily="34" charset="77"/>
              </a:rPr>
              <a:t>bhroinn</a:t>
            </a:r>
            <a:endParaRPr lang="en-GB" sz="2700" dirty="0">
              <a:latin typeface="Sassoon Primary" panose="020B050302010303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DD933-DC3E-8B44-A774-DB7A7D4BB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34" y="1555531"/>
            <a:ext cx="2288488" cy="3252952"/>
          </a:xfrm>
          <a:prstGeom prst="rect">
            <a:avLst/>
          </a:prstGeom>
        </p:spPr>
      </p:pic>
      <p:pic>
        <p:nvPicPr>
          <p:cNvPr id="2" name="Online Media 1" descr="305.wav">
            <a:hlinkClick r:id="" action="ppaction://media"/>
            <a:extLst>
              <a:ext uri="{FF2B5EF4-FFF2-40B4-BE49-F238E27FC236}">
                <a16:creationId xmlns:a16="http://schemas.microsoft.com/office/drawing/2014/main" id="{29EAFF13-8639-CC4F-A8D9-0E67BE9B7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200" y="58528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91</Words>
  <Application>Microsoft Macintosh PowerPoint</Application>
  <PresentationFormat>On-screen Show (4:3)</PresentationFormat>
  <Paragraphs>33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Sassoon Primary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9</cp:revision>
  <dcterms:created xsi:type="dcterms:W3CDTF">2019-02-05T10:41:58Z</dcterms:created>
  <dcterms:modified xsi:type="dcterms:W3CDTF">2019-12-06T10:04:51Z</dcterms:modified>
</cp:coreProperties>
</file>